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881DB-5759-42F1-82E5-AD1AAE395706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C0BFC-0ECA-4402-B397-28EE0170C5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4" Type="http://schemas.openxmlformats.org/officeDocument/2006/relationships/image" Target="../media/image12.png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49300" y="4343400"/>
            <a:ext cx="5486400" cy="41148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Thesis Slide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Need: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Fewer Words on Screen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Tighter Thesis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During Presentation I will discuss…</a:t>
            </a:r>
          </a:p>
          <a:p>
            <a:pPr marL="171450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Presentation of basic information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Flip through subsequent 6 slides to explain tutor/tutee relationship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Flip through slides 7-13 to explain cross age </a:t>
            </a:r>
            <a:r>
              <a:rPr lang="en-US" dirty="0" err="1" smtClean="0"/>
              <a:t>vs</a:t>
            </a:r>
            <a:r>
              <a:rPr lang="en-US" dirty="0" smtClean="0"/>
              <a:t> traditional peer tutoring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This is my own image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AF36F9-5B7A-433B-BE79-18ED0806A16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3</a:t>
            </a:r>
            <a:r>
              <a:rPr lang="en-US" baseline="30000" smtClean="0"/>
              <a:t>rd</a:t>
            </a:r>
            <a:r>
              <a:rPr lang="en-US" smtClean="0"/>
              <a:t> image of tutor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59E18A-FBD4-4F03-8773-876E680EB68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image of student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5B1681-395A-4AFD-810A-65AE91AF6BD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2</a:t>
            </a:r>
            <a:r>
              <a:rPr lang="en-US" baseline="30000" smtClean="0"/>
              <a:t>nd</a:t>
            </a:r>
            <a:r>
              <a:rPr lang="en-US" smtClean="0"/>
              <a:t> image of student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9B4641-C963-46C0-8237-12858B65295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3dr image of student helping student</a:t>
            </a: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A76A04-3F90-4913-BBD9-1630F76C8F6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67DC2F-8ABE-4B62-8AAD-4E5917E9532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Introduce Benefits of the Peer Tutoring Separated by Subject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JUST PEER TUTORING NOT CROSS AGE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Include that the application of the peer tutoring program may go beyond the core subjects.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Citations: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Old Shoe Woman. </a:t>
            </a:r>
            <a:r>
              <a:rPr lang="en-US" i="1" smtClean="0"/>
              <a:t>Year 2~Day 71+042/366: Can You Do These Without A Calculator?</a:t>
            </a:r>
            <a:r>
              <a:rPr lang="en-US" smtClean="0"/>
              <a:t> 11 </a:t>
            </a:r>
          </a:p>
          <a:p>
            <a:pPr>
              <a:spcBef>
                <a:spcPct val="0"/>
              </a:spcBef>
            </a:pPr>
            <a:r>
              <a:rPr lang="en-US" smtClean="0"/>
              <a:t>     Feb. 2008. </a:t>
            </a:r>
            <a:r>
              <a:rPr lang="en-US" i="1" smtClean="0"/>
              <a:t>flikrcc Blue Mountain</a:t>
            </a:r>
            <a:r>
              <a:rPr lang="en-US" smtClean="0"/>
              <a:t>. N.p., n.d. Web. 11 Dec. 2011. </a:t>
            </a:r>
          </a:p>
          <a:p>
            <a:pPr>
              <a:spcBef>
                <a:spcPct val="0"/>
              </a:spcBef>
            </a:pPr>
            <a:r>
              <a:rPr lang="cs-CZ" smtClean="0"/>
              <a:t>     &lt;http://farm3.staticflickr.com/2267/2259067016_1c2a4724b8_z.jpg&gt;.	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it-IT" smtClean="0"/>
              <a:t>Quattrostagioni. </a:t>
            </a:r>
            <a:r>
              <a:rPr lang="it-IT" i="1" smtClean="0"/>
              <a:t>Light Reading</a:t>
            </a:r>
            <a:r>
              <a:rPr lang="it-IT" smtClean="0"/>
              <a:t>. N.d. </a:t>
            </a:r>
            <a:r>
              <a:rPr lang="it-IT" i="1" smtClean="0"/>
              <a:t>flikrcc Blue Mountains</a:t>
            </a:r>
            <a:r>
              <a:rPr lang="it-IT" smtClean="0"/>
              <a:t>. N.p., 15 Nov. 2011. </a:t>
            </a:r>
          </a:p>
          <a:p>
            <a:pPr>
              <a:spcBef>
                <a:spcPct val="0"/>
              </a:spcBef>
            </a:pPr>
            <a:r>
              <a:rPr lang="pl-PL" smtClean="0"/>
              <a:t>     Web. 11 Dec. 2011. &lt;http://www.flickr.com/photos/40722386@N04/ </a:t>
            </a:r>
          </a:p>
          <a:p>
            <a:pPr>
              <a:spcBef>
                <a:spcPct val="0"/>
              </a:spcBef>
            </a:pPr>
            <a:r>
              <a:rPr lang="en-US" smtClean="0"/>
              <a:t>     6363562459&gt;.	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Stacfan. </a:t>
            </a:r>
            <a:r>
              <a:rPr lang="en-US" i="1" smtClean="0"/>
              <a:t>Hmmm... No, I can't see them</a:t>
            </a:r>
            <a:r>
              <a:rPr lang="en-US" smtClean="0"/>
              <a:t>. N.d. N.p., 13 Oct. 2009. Web. 11 Dec. </a:t>
            </a:r>
          </a:p>
          <a:p>
            <a:pPr>
              <a:spcBef>
                <a:spcPct val="0"/>
              </a:spcBef>
            </a:pPr>
            <a:r>
              <a:rPr lang="pl-PL" smtClean="0"/>
              <a:t>     2011. &lt;http://www.flickr.com/photos/49462908@N00/4046427260&gt;.	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2B86FA-52B4-477B-B450-308325AE2E1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  <p:pic>
        <p:nvPicPr>
          <p:cNvPr id="7782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685800"/>
            <a:ext cx="2309813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2813" y="2417763"/>
            <a:ext cx="2262187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English Slides (15-18): Discussion of the benefits of using peer tutoring in English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On this slide and the subsequent 3 slides, I will discuss….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in reviewing vocab words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Citation: </a:t>
            </a:r>
            <a:r>
              <a:rPr lang="it-IT" smtClean="0"/>
              <a:t>Quattrostagioni. </a:t>
            </a:r>
            <a:r>
              <a:rPr lang="it-IT" i="1" smtClean="0"/>
              <a:t>Light Reading</a:t>
            </a:r>
            <a:r>
              <a:rPr lang="it-IT" smtClean="0"/>
              <a:t>. N.d. </a:t>
            </a:r>
            <a:r>
              <a:rPr lang="it-IT" i="1" smtClean="0"/>
              <a:t>flikrcc Blue Mountains</a:t>
            </a:r>
            <a:r>
              <a:rPr lang="it-IT" smtClean="0"/>
              <a:t>. N.p., 15 Nov. 2011. </a:t>
            </a:r>
          </a:p>
          <a:p>
            <a:pPr>
              <a:spcBef>
                <a:spcPct val="0"/>
              </a:spcBef>
            </a:pPr>
            <a:r>
              <a:rPr lang="pl-PL" smtClean="0"/>
              <a:t>     Web. 11 Dec. 2011. &lt;http://www.flickr.com/photos/40722386@N04/ </a:t>
            </a:r>
          </a:p>
          <a:p>
            <a:pPr>
              <a:spcBef>
                <a:spcPct val="0"/>
              </a:spcBef>
            </a:pPr>
            <a:r>
              <a:rPr lang="en-US" smtClean="0"/>
              <a:t>     6363562459&gt;.	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endParaRPr lang="en-US" smtClean="0"/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in reading/ reading comprehension</a:t>
            </a:r>
          </a:p>
          <a:p>
            <a:pPr marL="628650" lvl="1" indent="-171450">
              <a:spcBef>
                <a:spcPct val="0"/>
              </a:spcBef>
              <a:buFontTx/>
              <a:buChar char="•"/>
            </a:pPr>
            <a:r>
              <a:rPr lang="en-US" smtClean="0"/>
              <a:t>Peer tutoring used in grammar </a:t>
            </a:r>
          </a:p>
        </p:txBody>
      </p:sp>
      <p:sp>
        <p:nvSpPr>
          <p:cNvPr id="788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C30553-CB53-4CBC-8A7B-0D4082E5C47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Peer tutoring used in reviewing vocab </a:t>
            </a:r>
            <a:r>
              <a:rPr lang="en-US" dirty="0" smtClean="0"/>
              <a:t>words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Each student’s homework is to take half of the vocab words and write them on cards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Pairs then go back and forth with all the cards and review spelling and definition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The “expert” student helps the “learner” student where necessary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This is my own image.</a:t>
            </a:r>
            <a:endParaRPr lang="en-US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64DD96-84CE-4B4C-9588-5C8EA24FADF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Peer </a:t>
            </a:r>
            <a:r>
              <a:rPr lang="en-US" dirty="0"/>
              <a:t>tutoring used in reading/ reading </a:t>
            </a:r>
            <a:r>
              <a:rPr lang="en-US" dirty="0" smtClean="0"/>
              <a:t>comprehension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 pairs are given a reading passage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Pairs are made at random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take turn reading each sentence (for older students, each read the same chapter)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The non-reading student summarizes the sentence read by the “reader” student. (For older students, each student will summarize the selection).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This is my own image.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2A4AEB-FBEC-4AAB-BC5E-8DC0C560424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Peer </a:t>
            </a:r>
            <a:r>
              <a:rPr lang="en-US" dirty="0"/>
              <a:t>tutoring used in grammar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Grammar activity sheets help students place commas, periods, and exclamatory points  in the correct places. </a:t>
            </a:r>
          </a:p>
          <a:p>
            <a:pPr marL="628650" lvl="1" indent="-1714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Students discuss why each punctuation goes where.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9794E2-8A1F-43A3-AEC3-675230D9E12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Image of a tutor by his or herself in the library (2s)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C8D9366-B061-4DB3-85E6-828346A2FB5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2</a:t>
            </a:r>
            <a:r>
              <a:rPr lang="en-US" baseline="30000" smtClean="0"/>
              <a:t>nd</a:t>
            </a:r>
            <a:r>
              <a:rPr lang="en-US" smtClean="0"/>
              <a:t> image of a tutor by his or herself in the library (2s)</a:t>
            </a: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6720DC6-D7A9-460D-ACEA-4BBC1D361B8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3</a:t>
            </a:r>
            <a:r>
              <a:rPr lang="en-US" baseline="30000" smtClean="0"/>
              <a:t>rd</a:t>
            </a:r>
            <a:r>
              <a:rPr lang="en-US" smtClean="0"/>
              <a:t> image of a tutor by him or herself in the library (2s)</a:t>
            </a: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35C8B8-761D-404E-8BC8-BE624485096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image of a student by his or herself in the library (2s)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6B11F6-340E-486A-8C25-006BDB2FC90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2</a:t>
            </a:r>
            <a:r>
              <a:rPr lang="en-US" baseline="30000" smtClean="0"/>
              <a:t>nd</a:t>
            </a:r>
            <a:r>
              <a:rPr lang="en-US" smtClean="0"/>
              <a:t> image of a student by his or herself in the library (2s)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480390-F58A-42D4-A308-265CB2F06B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3</a:t>
            </a:r>
            <a:r>
              <a:rPr lang="en-US" baseline="30000" smtClean="0"/>
              <a:t>rd</a:t>
            </a:r>
            <a:r>
              <a:rPr lang="en-US" smtClean="0"/>
              <a:t> image of a student in the library by his or herself (2s)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630EF4-0DD6-4912-AAA7-9E6214D56FB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1</a:t>
            </a:r>
            <a:r>
              <a:rPr lang="en-US" baseline="30000" smtClean="0"/>
              <a:t>st</a:t>
            </a:r>
            <a:r>
              <a:rPr lang="en-US" smtClean="0"/>
              <a:t> Image of tutor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DB8821-2F0A-4907-AC5F-D14C91584CC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2</a:t>
            </a:r>
            <a:r>
              <a:rPr lang="en-US" baseline="30000" smtClean="0"/>
              <a:t>nd</a:t>
            </a:r>
            <a:r>
              <a:rPr lang="en-US" smtClean="0"/>
              <a:t> image of tutor helping student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r>
              <a:rPr lang="en-US" smtClean="0"/>
              <a:t>This is my own image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7F78FF2-D08E-4782-B688-CC707046D6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00A90-8AD3-46C8-A197-C6ECADA4AF54}" type="datetimeFigureOut">
              <a:rPr lang="en-US" smtClean="0"/>
              <a:t>12/20/2011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A3BE7-A445-4D80-A08A-33786DE222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5148263"/>
            <a:ext cx="91440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Helvetica"/>
              </a:rPr>
              <a:t>Peer tutoring is an effective method for </a:t>
            </a:r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+mn-lt"/>
                <a:cs typeface="Helvetica"/>
              </a:rPr>
              <a:t>conveying information between students</a:t>
            </a:r>
            <a:r>
              <a:rPr lang="en-US" sz="3200" dirty="0">
                <a:latin typeface="+mn-lt"/>
                <a:cs typeface="Helvetica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Helvetica"/>
              </a:rPr>
              <a:t>regardless of age or intellect.</a:t>
            </a:r>
          </a:p>
        </p:txBody>
      </p:sp>
      <p:pic>
        <p:nvPicPr>
          <p:cNvPr id="2051" name="Picture 1" descr="IMG_0961.JPG"/>
          <p:cNvPicPr>
            <a:picLocks noChangeAspect="1"/>
          </p:cNvPicPr>
          <p:nvPr/>
        </p:nvPicPr>
        <p:blipFill>
          <a:blip r:embed="rId3" cstate="print"/>
          <a:srcRect l="12900" r="10336" b="16422"/>
          <a:stretch>
            <a:fillRect/>
          </a:stretch>
        </p:blipFill>
        <p:spPr bwMode="auto">
          <a:xfrm>
            <a:off x="0" y="0"/>
            <a:ext cx="91440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G_1004.JPG"/>
          <p:cNvPicPr>
            <a:picLocks noChangeAspect="1"/>
          </p:cNvPicPr>
          <p:nvPr/>
        </p:nvPicPr>
        <p:blipFill>
          <a:blip r:embed="rId3" cstate="print"/>
          <a:srcRect l="7149" r="22391" b="663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G_0993.JPG"/>
          <p:cNvPicPr>
            <a:picLocks noChangeAspect="1"/>
          </p:cNvPicPr>
          <p:nvPr/>
        </p:nvPicPr>
        <p:blipFill>
          <a:blip r:embed="rId3" cstate="print"/>
          <a:srcRect l="20424" t="9302" r="15649" b="16933"/>
          <a:stretch>
            <a:fillRect/>
          </a:stretch>
        </p:blipFill>
        <p:spPr bwMode="auto">
          <a:xfrm>
            <a:off x="0" y="0"/>
            <a:ext cx="918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8613" y="2355850"/>
            <a:ext cx="729456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peer tutoring 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4572000" y="4419600"/>
            <a:ext cx="41941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Calibri" pitchFamily="34" charset="0"/>
              </a:rPr>
              <a:t>is…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G_0960.JPG"/>
          <p:cNvPicPr>
            <a:picLocks noChangeAspect="1"/>
          </p:cNvPicPr>
          <p:nvPr/>
        </p:nvPicPr>
        <p:blipFill>
          <a:blip r:embed="rId3" cstate="print"/>
          <a:srcRect t="15486" b="17529"/>
          <a:stretch>
            <a:fillRect/>
          </a:stretch>
        </p:blipFill>
        <p:spPr bwMode="auto">
          <a:xfrm>
            <a:off x="1666875" y="-14288"/>
            <a:ext cx="57658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IMG_0965.JPG"/>
          <p:cNvPicPr>
            <a:picLocks noChangeAspect="1"/>
          </p:cNvPicPr>
          <p:nvPr/>
        </p:nvPicPr>
        <p:blipFill>
          <a:blip r:embed="rId3" cstate="print"/>
          <a:srcRect t="20255" b="17458"/>
          <a:stretch>
            <a:fillRect/>
          </a:stretch>
        </p:blipFill>
        <p:spPr bwMode="auto">
          <a:xfrm>
            <a:off x="1479550" y="0"/>
            <a:ext cx="6188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338138" y="239713"/>
            <a:ext cx="3221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Image to be taken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12/22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5963" y="2554288"/>
            <a:ext cx="715645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peer tutoring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054100" y="914400"/>
            <a:ext cx="26828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Calibri" pitchFamily="34" charset="0"/>
              </a:rPr>
              <a:t>why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4691063" y="4446588"/>
            <a:ext cx="31813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  <a:latin typeface="Calibri" pitchFamily="34" charset="0"/>
              </a:rPr>
              <a:t>works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81525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1525" y="3435350"/>
            <a:ext cx="4562475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1525" y="0"/>
            <a:ext cx="4562475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0"/>
            <a:ext cx="9109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V:\Grad Project Images\IMG_0940.JPG"/>
          <p:cNvPicPr>
            <a:picLocks noChangeAspect="1" noChangeArrowheads="1"/>
          </p:cNvPicPr>
          <p:nvPr/>
        </p:nvPicPr>
        <p:blipFill>
          <a:blip r:embed="rId3" cstate="print"/>
          <a:srcRect l="6245" t="8755" r="12851" b="27065"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_0968.JPG"/>
          <p:cNvPicPr>
            <a:picLocks noChangeAspect="1"/>
          </p:cNvPicPr>
          <p:nvPr/>
        </p:nvPicPr>
        <p:blipFill>
          <a:blip r:embed="rId3" cstate="print"/>
          <a:srcRect t="15366" b="10095"/>
          <a:stretch>
            <a:fillRect/>
          </a:stretch>
        </p:blipFill>
        <p:spPr bwMode="auto">
          <a:xfrm>
            <a:off x="2001838" y="0"/>
            <a:ext cx="51720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V:\Grad Project Images\IMG_09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585788" y="314325"/>
            <a:ext cx="254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Image to be taken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12/22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0" y="304800"/>
            <a:ext cx="4457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Image to be taken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12</a:t>
            </a:r>
            <a:r>
              <a:rPr lang="en-US" dirty="0" smtClean="0">
                <a:latin typeface="Calibri" pitchFamily="34" charset="0"/>
              </a:rPr>
              <a:t>/22</a:t>
            </a:r>
            <a:endParaRPr lang="en-US" dirty="0">
              <a:latin typeface="Calibri" pitchFamily="34" charset="0"/>
            </a:endParaRPr>
          </a:p>
          <a:p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280988" y="254000"/>
            <a:ext cx="4702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" pitchFamily="34" charset="0"/>
              </a:rPr>
              <a:t>Image to be taken </a:t>
            </a:r>
            <a:r>
              <a:rPr lang="en-US" dirty="0" smtClean="0">
                <a:solidFill>
                  <a:schemeClr val="bg1"/>
                </a:solidFill>
                <a:latin typeface="Calibri" pitchFamily="34" charset="0"/>
              </a:rPr>
              <a:t>12/22</a:t>
            </a:r>
            <a:endParaRPr lang="en-US" dirty="0">
              <a:solidFill>
                <a:schemeClr val="bg1"/>
              </a:solidFill>
              <a:latin typeface="Calibri" pitchFamily="34" charset="0"/>
            </a:endParaRPr>
          </a:p>
          <a:p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IMG_0951.JPG"/>
          <p:cNvPicPr>
            <a:picLocks noChangeAspect="1"/>
          </p:cNvPicPr>
          <p:nvPr/>
        </p:nvPicPr>
        <p:blipFill>
          <a:blip r:embed="rId3" cstate="print"/>
          <a:srcRect t="9056" b="26540"/>
          <a:stretch>
            <a:fillRect/>
          </a:stretch>
        </p:blipFill>
        <p:spPr bwMode="auto">
          <a:xfrm>
            <a:off x="1698625" y="7938"/>
            <a:ext cx="5976938" cy="685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G_0954.JPG"/>
          <p:cNvPicPr>
            <a:picLocks noChangeAspect="1"/>
          </p:cNvPicPr>
          <p:nvPr/>
        </p:nvPicPr>
        <p:blipFill>
          <a:blip r:embed="rId3" cstate="print"/>
          <a:srcRect t="6174" b="31129"/>
          <a:stretch>
            <a:fillRect/>
          </a:stretch>
        </p:blipFill>
        <p:spPr bwMode="auto">
          <a:xfrm>
            <a:off x="1546225" y="0"/>
            <a:ext cx="61483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IMG_0953.JPG"/>
          <p:cNvPicPr>
            <a:picLocks noChangeAspect="1"/>
          </p:cNvPicPr>
          <p:nvPr/>
        </p:nvPicPr>
        <p:blipFill>
          <a:blip r:embed="rId3" cstate="print"/>
          <a:srcRect t="9732" b="26903"/>
          <a:stretch>
            <a:fillRect/>
          </a:stretch>
        </p:blipFill>
        <p:spPr bwMode="auto">
          <a:xfrm>
            <a:off x="1485900" y="-149225"/>
            <a:ext cx="6215063" cy="70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813" y="1362075"/>
            <a:ext cx="4851400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cross age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2700" y="2794000"/>
            <a:ext cx="769302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peer tutoring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4849813" y="4362450"/>
            <a:ext cx="22669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Calibri" pitchFamily="34" charset="0"/>
              </a:rPr>
              <a:t>is…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G_0972.JPG"/>
          <p:cNvPicPr>
            <a:picLocks noChangeAspect="1"/>
          </p:cNvPicPr>
          <p:nvPr/>
        </p:nvPicPr>
        <p:blipFill>
          <a:blip r:embed="rId3" cstate="print"/>
          <a:srcRect l="13887" r="23077" b="48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549</Words>
  <Application>Microsoft Office PowerPoint</Application>
  <PresentationFormat>On-screen Show (4:3)</PresentationFormat>
  <Paragraphs>121</Paragraphs>
  <Slides>21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School District of Springfield Township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Technology Department</dc:creator>
  <cp:lastModifiedBy>Technology Department</cp:lastModifiedBy>
  <cp:revision>2</cp:revision>
  <dcterms:created xsi:type="dcterms:W3CDTF">2011-12-20T14:07:57Z</dcterms:created>
  <dcterms:modified xsi:type="dcterms:W3CDTF">2011-12-20T14:19:02Z</dcterms:modified>
</cp:coreProperties>
</file>